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87" r:id="rId4"/>
    <p:sldId id="288" r:id="rId5"/>
    <p:sldId id="286" r:id="rId6"/>
    <p:sldId id="264" r:id="rId7"/>
    <p:sldId id="294" r:id="rId8"/>
    <p:sldId id="289" r:id="rId9"/>
    <p:sldId id="290" r:id="rId10"/>
    <p:sldId id="295" r:id="rId11"/>
    <p:sldId id="291" r:id="rId12"/>
    <p:sldId id="280" r:id="rId13"/>
    <p:sldId id="281" r:id="rId14"/>
    <p:sldId id="279" r:id="rId15"/>
    <p:sldId id="282" r:id="rId16"/>
    <p:sldId id="283" r:id="rId17"/>
    <p:sldId id="293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>
        <p:scale>
          <a:sx n="100" d="100"/>
          <a:sy n="100" d="100"/>
        </p:scale>
        <p:origin x="-941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734F7-083C-4BC8-A918-1AF13F85B586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2D9D-7C22-434B-A707-96662DDCE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2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D9D-7C22-434B-A707-96662DDCE68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5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D9D-7C22-434B-A707-96662DDCE68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3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D9D-7C22-434B-A707-96662DDCE68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6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D9D-7C22-434B-A707-96662DDCE68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4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2D9D-7C22-434B-A707-96662DDCE68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9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Работа на конкурс</a:t>
            </a:r>
            <a:br>
              <a:rPr lang="ru-RU" sz="3600" dirty="0" smtClean="0"/>
            </a:br>
            <a:r>
              <a:rPr lang="ru-RU" sz="3600" dirty="0" smtClean="0"/>
              <a:t>«Петербургская школа 2020»</a:t>
            </a:r>
            <a:br>
              <a:rPr lang="ru-RU" sz="3600" dirty="0" smtClean="0"/>
            </a:br>
            <a:r>
              <a:rPr lang="ru-RU" sz="2700" dirty="0" smtClean="0"/>
              <a:t>«Пособие для учащихся «Рабочая </a:t>
            </a:r>
            <a:r>
              <a:rPr lang="ru-RU" sz="2700" dirty="0"/>
              <a:t>тетрадь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 </a:t>
            </a:r>
            <a:r>
              <a:rPr lang="ru-RU" sz="2700" dirty="0"/>
              <a:t>органической химии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для </a:t>
            </a:r>
            <a:r>
              <a:rPr lang="ru-RU" sz="2700" dirty="0"/>
              <a:t>10 класса»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149080"/>
            <a:ext cx="5370390" cy="22437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Котова Татьяна </a:t>
            </a:r>
            <a:r>
              <a:rPr lang="ru-RU" dirty="0" err="1" smtClean="0"/>
              <a:t>Венадьевна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учитель химии ГБОУ ШИ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Курортного района Санкт-Петербурга</a:t>
            </a:r>
          </a:p>
          <a:p>
            <a:pPr algn="ctr"/>
            <a:r>
              <a:rPr lang="ru-RU" dirty="0" smtClean="0"/>
              <a:t>«Олимпийский резерв»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640" y="12576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4" t="18555" r="25624" b="6567"/>
          <a:stretch/>
        </p:blipFill>
        <p:spPr bwMode="auto">
          <a:xfrm>
            <a:off x="378416" y="1556792"/>
            <a:ext cx="5463540" cy="51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2708920"/>
            <a:ext cx="194421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Работа с таблицей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1916832"/>
            <a:ext cx="194421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Ссылка на работу с учебником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3785776"/>
            <a:ext cx="194421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Ссылка на работу со словарем</a:t>
            </a:r>
            <a:endParaRPr lang="ru-RU" sz="1600" dirty="0"/>
          </a:p>
        </p:txBody>
      </p:sp>
      <p:cxnSp>
        <p:nvCxnSpPr>
          <p:cNvPr id="5" name="Прямая со стрелкой 4"/>
          <p:cNvCxnSpPr>
            <a:stCxn id="8" idx="1"/>
          </p:cNvCxnSpPr>
          <p:nvPr/>
        </p:nvCxnSpPr>
        <p:spPr>
          <a:xfrm flipH="1" flipV="1">
            <a:off x="5364088" y="2209219"/>
            <a:ext cx="72008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1"/>
          </p:cNvCxnSpPr>
          <p:nvPr/>
        </p:nvCxnSpPr>
        <p:spPr>
          <a:xfrm flipH="1">
            <a:off x="5724128" y="2878197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flipH="1" flipV="1">
            <a:off x="4644008" y="4078163"/>
            <a:ext cx="1512168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Обобщение сведений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18367" r="26149" b="12517"/>
          <a:stretch/>
        </p:blipFill>
        <p:spPr bwMode="auto">
          <a:xfrm>
            <a:off x="273043" y="1777327"/>
            <a:ext cx="5112568" cy="47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0755" y="3766726"/>
            <a:ext cx="237626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Итоговый контроль учителя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068960"/>
            <a:ext cx="23929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Ссылка </a:t>
            </a:r>
            <a:r>
              <a:rPr lang="ru-RU" sz="1600" dirty="0"/>
              <a:t>на </a:t>
            </a:r>
            <a:r>
              <a:rPr lang="ru-RU" sz="1600" dirty="0" smtClean="0"/>
              <a:t>работу с учебником 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211960" y="3361347"/>
            <a:ext cx="1152128" cy="1396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1"/>
          </p:cNvCxnSpPr>
          <p:nvPr/>
        </p:nvCxnSpPr>
        <p:spPr>
          <a:xfrm flipH="1" flipV="1">
            <a:off x="3491880" y="4059113"/>
            <a:ext cx="188887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Содержание рабочей тетради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143116"/>
            <a:ext cx="5472608" cy="35719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1.Титульный лист</a:t>
            </a:r>
            <a:endParaRPr lang="ru-RU" sz="2000" dirty="0"/>
          </a:p>
          <a:p>
            <a:r>
              <a:rPr lang="ru-RU" sz="2000" dirty="0"/>
              <a:t>2.Пояснительная </a:t>
            </a:r>
            <a:r>
              <a:rPr lang="ru-RU" sz="2000" dirty="0" smtClean="0"/>
              <a:t>записка</a:t>
            </a:r>
            <a:endParaRPr lang="ru-RU" sz="2000" dirty="0"/>
          </a:p>
          <a:p>
            <a:r>
              <a:rPr lang="ru-RU" sz="2000" dirty="0"/>
              <a:t>3. Уроки (13 тем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 smtClean="0"/>
              <a:t>4.Опорный конспект</a:t>
            </a:r>
            <a:endParaRPr lang="ru-RU" sz="2000" dirty="0"/>
          </a:p>
          <a:p>
            <a:r>
              <a:rPr lang="ru-RU" sz="2000" dirty="0" smtClean="0"/>
              <a:t>5</a:t>
            </a:r>
            <a:r>
              <a:rPr lang="ru-RU" sz="2000" dirty="0"/>
              <a:t>. Терминологический </a:t>
            </a:r>
            <a:r>
              <a:rPr lang="ru-RU" sz="2000" dirty="0" smtClean="0"/>
              <a:t>словарь</a:t>
            </a:r>
            <a:endParaRPr lang="ru-RU" sz="2000" dirty="0"/>
          </a:p>
          <a:p>
            <a:r>
              <a:rPr lang="ru-RU" sz="2000" dirty="0"/>
              <a:t>6. Контрольная работа по теме «Кислородсодержащие вещества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ru-RU" sz="2000" dirty="0"/>
              <a:t>7.Диагностическая  итоговая контрольная </a:t>
            </a:r>
            <a:r>
              <a:rPr lang="ru-RU" sz="2000" dirty="0" smtClean="0"/>
              <a:t>работа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 smtClean="0"/>
              <a:t>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03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Отличия </a:t>
            </a:r>
            <a:r>
              <a:rPr lang="ru-RU" sz="3200" dirty="0"/>
              <a:t>данного </a:t>
            </a:r>
            <a:r>
              <a:rPr lang="ru-RU" sz="3200" dirty="0" smtClean="0"/>
              <a:t>пособия от аналогов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000" dirty="0" smtClean="0"/>
              <a:t>В </a:t>
            </a:r>
            <a:r>
              <a:rPr lang="ru-RU" sz="2000" dirty="0" smtClean="0"/>
              <a:t> </a:t>
            </a:r>
            <a:r>
              <a:rPr lang="ru-RU" sz="2000" dirty="0"/>
              <a:t>пособии «Рабочая тетрадь по органической химии для 10 </a:t>
            </a:r>
            <a:r>
              <a:rPr lang="ru-RU" sz="2000" dirty="0" err="1"/>
              <a:t>кл</a:t>
            </a:r>
            <a:r>
              <a:rPr lang="ru-RU" sz="2000" dirty="0"/>
              <a:t>.» кратко представлен учебный материал по курсу органической химии.</a:t>
            </a:r>
          </a:p>
          <a:p>
            <a:pPr lvl="0"/>
            <a:r>
              <a:rPr lang="ru-RU" sz="2000" dirty="0"/>
              <a:t>Изложение учебного материала сопровождается заданиями, выполнение которых способствует лучшему пониманию учебного материала. Эти задания сопутствуют </a:t>
            </a:r>
            <a:r>
              <a:rPr lang="ru-RU" sz="2000" dirty="0" smtClean="0"/>
              <a:t>тексту.</a:t>
            </a:r>
            <a:endParaRPr lang="ru-RU" sz="2000" dirty="0"/>
          </a:p>
          <a:p>
            <a:pPr lvl="0"/>
            <a:r>
              <a:rPr lang="ru-RU" sz="2000" dirty="0"/>
              <a:t>В тексте пособия содержатся комментарии учителя, которые перенаправляют ученика к прилагаемым справочным материалам, тексту учебника или ранее изученному </a:t>
            </a:r>
            <a:r>
              <a:rPr lang="ru-RU" sz="2000" dirty="0" smtClean="0"/>
              <a:t>материалу.</a:t>
            </a:r>
          </a:p>
          <a:p>
            <a:pPr lvl="0"/>
            <a:r>
              <a:rPr lang="ru-RU" sz="2000" dirty="0" smtClean="0"/>
              <a:t>Рабочая тетрадь решает </a:t>
            </a:r>
            <a:r>
              <a:rPr lang="ru-RU" sz="2000" dirty="0"/>
              <a:t>проблемы индивидуализированного обучения удаленного ученика. </a:t>
            </a:r>
            <a:endParaRPr lang="ru-RU" sz="2000" dirty="0" smtClean="0"/>
          </a:p>
          <a:p>
            <a:pPr lvl="0"/>
            <a:r>
              <a:rPr lang="ru-RU" sz="2000" dirty="0" smtClean="0"/>
              <a:t>Материалы </a:t>
            </a:r>
            <a:r>
              <a:rPr lang="ru-RU" sz="2000" dirty="0"/>
              <a:t>данного пособия легли в основу дистанционного курса «Химия-10» в оболочке </a:t>
            </a:r>
            <a:r>
              <a:rPr lang="en-US" sz="2000" dirty="0" smtClean="0"/>
              <a:t>MOODLE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18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Ф</a:t>
            </a:r>
            <a:r>
              <a:rPr lang="ru-RU" sz="3200" dirty="0" smtClean="0"/>
              <a:t>рагмент главной страницы дистанционного курса </a:t>
            </a:r>
            <a:br>
              <a:rPr lang="ru-RU" sz="3200" dirty="0" smtClean="0"/>
            </a:br>
            <a:r>
              <a:rPr lang="ru-RU" sz="3200" dirty="0" smtClean="0"/>
              <a:t>«Химия-10»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2493" r="30287" b="5623"/>
          <a:stretch/>
        </p:blipFill>
        <p:spPr bwMode="auto">
          <a:xfrm>
            <a:off x="915618" y="1647582"/>
            <a:ext cx="5672606" cy="47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6088" y="1772816"/>
            <a:ext cx="129614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Цели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63716" y="2467635"/>
            <a:ext cx="172819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План изучения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95764" y="3284984"/>
            <a:ext cx="129614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Ресурсы </a:t>
            </a:r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228184" y="1942093"/>
            <a:ext cx="33790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788024" y="2636912"/>
            <a:ext cx="13756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3995936" y="3454261"/>
            <a:ext cx="25998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Технология внедрения инновационного продукт</a:t>
            </a:r>
            <a:r>
              <a:rPr lang="ru-RU" dirty="0" smtClean="0"/>
              <a:t>а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239000" cy="37444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Знакомство с содержанием рабочей тетради.</a:t>
            </a:r>
          </a:p>
          <a:p>
            <a:r>
              <a:rPr lang="ru-RU" sz="2400" dirty="0" smtClean="0"/>
              <a:t> Выяснение принципов </a:t>
            </a:r>
            <a:r>
              <a:rPr lang="ru-RU" sz="2400" dirty="0"/>
              <a:t>построения модулей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Выработка </a:t>
            </a:r>
            <a:r>
              <a:rPr lang="ru-RU" sz="2400" dirty="0"/>
              <a:t>критериев </a:t>
            </a:r>
            <a:r>
              <a:rPr lang="ru-RU" sz="2400" dirty="0" smtClean="0"/>
              <a:t>оценивания.</a:t>
            </a:r>
            <a:endParaRPr lang="ru-RU" sz="2400" dirty="0"/>
          </a:p>
          <a:p>
            <a:r>
              <a:rPr lang="ru-RU" sz="2400" dirty="0" smtClean="0"/>
              <a:t> Акцентирование внимания  </a:t>
            </a:r>
            <a:r>
              <a:rPr lang="ru-RU" sz="2400" dirty="0"/>
              <a:t>на обязательность </a:t>
            </a:r>
            <a:r>
              <a:rPr lang="ru-RU" sz="2400" dirty="0" smtClean="0"/>
              <a:t>последовательного выполнения </a:t>
            </a:r>
            <a:r>
              <a:rPr lang="ru-RU" sz="2400" dirty="0"/>
              <a:t>всех </a:t>
            </a:r>
            <a:r>
              <a:rPr lang="ru-RU" sz="2400" dirty="0" smtClean="0"/>
              <a:t>заданий.</a:t>
            </a:r>
          </a:p>
          <a:p>
            <a:r>
              <a:rPr lang="ru-RU" sz="2400" dirty="0" smtClean="0"/>
              <a:t> Чередование  самостоятельной работы </a:t>
            </a:r>
            <a:r>
              <a:rPr lang="ru-RU" sz="2400" dirty="0"/>
              <a:t>учеников с учебными элементами </a:t>
            </a:r>
            <a:r>
              <a:rPr lang="ru-RU" sz="2400" dirty="0" smtClean="0"/>
              <a:t>(с </a:t>
            </a:r>
            <a:r>
              <a:rPr lang="ru-RU" sz="2400" dirty="0"/>
              <a:t>письменной проверкой у </a:t>
            </a:r>
            <a:r>
              <a:rPr lang="ru-RU" sz="2400" dirty="0" smtClean="0"/>
              <a:t>доски) </a:t>
            </a:r>
            <a:r>
              <a:rPr lang="ru-RU" sz="2400" dirty="0"/>
              <a:t>и объяснение </a:t>
            </a:r>
            <a:r>
              <a:rPr lang="ru-RU" sz="2400" dirty="0" smtClean="0"/>
              <a:t>учителя на первых тренировочных уроках. </a:t>
            </a:r>
          </a:p>
          <a:p>
            <a:r>
              <a:rPr lang="ru-RU" sz="2400" dirty="0" smtClean="0"/>
              <a:t>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21177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Описание эффектов, достигаемых при использовании продукта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285992"/>
            <a:ext cx="7239000" cy="3786214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обучающихся </a:t>
            </a:r>
            <a:r>
              <a:rPr lang="ru-RU" sz="2400" b="1" dirty="0" smtClean="0"/>
              <a:t>повысилась мотивация </a:t>
            </a:r>
            <a:r>
              <a:rPr lang="ru-RU" sz="2400" dirty="0" smtClean="0"/>
              <a:t>к изучению предмета.</a:t>
            </a:r>
          </a:p>
          <a:p>
            <a:r>
              <a:rPr lang="ru-RU" sz="2400" dirty="0" smtClean="0"/>
              <a:t>Применение рабочей тетради </a:t>
            </a:r>
            <a:r>
              <a:rPr lang="ru-RU" sz="2400" b="1" dirty="0" smtClean="0"/>
              <a:t>развивает способность </a:t>
            </a:r>
            <a:r>
              <a:rPr lang="ru-RU" sz="2400" dirty="0" smtClean="0"/>
              <a:t>обучающихся </a:t>
            </a:r>
            <a:r>
              <a:rPr lang="ru-RU" sz="2400" b="1" dirty="0" smtClean="0"/>
              <a:t>к самообразованию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Создание </a:t>
            </a:r>
            <a:r>
              <a:rPr lang="ru-RU" sz="2400" dirty="0"/>
              <a:t>пособия </a:t>
            </a:r>
            <a:r>
              <a:rPr lang="ru-RU" sz="2400" b="1" dirty="0"/>
              <a:t>решило проблему раздаточных дидактических материалов</a:t>
            </a:r>
            <a:r>
              <a:rPr lang="ru-RU" sz="2400" dirty="0"/>
              <a:t> для самостоятельного изучения органической химии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30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1143000"/>
          </a:xfrm>
        </p:spPr>
        <p:txBody>
          <a:bodyPr/>
          <a:lstStyle/>
          <a:p>
            <a:r>
              <a:rPr lang="ru-RU" dirty="0" smtClean="0"/>
              <a:t>    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239000" cy="484632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sz="1700" b="1" dirty="0"/>
              <a:t> </a:t>
            </a:r>
            <a:r>
              <a:rPr lang="ru-RU" sz="1700" dirty="0"/>
              <a:t>  Беспалько В.П. Слагаемые педагогической технологии. - М.: Педагогика, 1989.-192с. </a:t>
            </a:r>
          </a:p>
          <a:p>
            <a:r>
              <a:rPr lang="ru-RU" sz="1700" dirty="0"/>
              <a:t>   </a:t>
            </a:r>
            <a:r>
              <a:rPr lang="ru-RU" sz="1700" dirty="0" err="1"/>
              <a:t>Селевко</a:t>
            </a:r>
            <a:r>
              <a:rPr lang="ru-RU" sz="1700" dirty="0"/>
              <a:t> Г.К. Современные образовательные технологии: учебное пособие. – М.: Народное образование, 2004. 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  </a:t>
            </a:r>
            <a:r>
              <a:rPr lang="ru-RU" sz="1700" dirty="0" err="1"/>
              <a:t>Сенновский</a:t>
            </a:r>
            <a:r>
              <a:rPr lang="ru-RU" sz="1700" dirty="0"/>
              <a:t> И.Б. Модульная педагогическая технология в школе: анализ условий и результатов освоения. - М., 1995. 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  </a:t>
            </a:r>
            <a:r>
              <a:rPr lang="ru-RU" sz="1700" dirty="0" err="1"/>
              <a:t>Сенновский</a:t>
            </a:r>
            <a:r>
              <a:rPr lang="ru-RU" sz="1700" dirty="0"/>
              <a:t> И.Б. Модульная система организации учебно-воспитательного процесса. – Завуч, №1, 1998, с. 37-41. 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  </a:t>
            </a:r>
            <a:r>
              <a:rPr lang="ru-RU" sz="1700" dirty="0" err="1"/>
              <a:t>Сковин</a:t>
            </a:r>
            <a:r>
              <a:rPr lang="ru-RU" sz="1700" dirty="0"/>
              <a:t> Е.В. Интенсификация познавательной деятельности в условиях объединения школьных модулей.- М., 1993.-139 с. </a:t>
            </a:r>
          </a:p>
          <a:p>
            <a:r>
              <a:rPr lang="ru-RU" sz="1700" dirty="0"/>
              <a:t> </a:t>
            </a:r>
            <a:r>
              <a:rPr lang="ru-RU" sz="1700" dirty="0" smtClean="0"/>
              <a:t> </a:t>
            </a:r>
            <a:r>
              <a:rPr lang="ru-RU" sz="1700" dirty="0"/>
              <a:t>Третьяков Б.И., </a:t>
            </a:r>
            <a:r>
              <a:rPr lang="ru-RU" sz="1700" dirty="0" err="1"/>
              <a:t>Сенновский</a:t>
            </a:r>
            <a:r>
              <a:rPr lang="ru-RU" sz="1700" dirty="0"/>
              <a:t> И.Б. Технология модульного обучения в школе: Практико-ориентированная монография/ Под ред. П.И. Третьякова. – М.: Новая школа, 1997. 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  Третьяков П.И., </a:t>
            </a:r>
            <a:r>
              <a:rPr lang="ru-RU" sz="1700" dirty="0" err="1"/>
              <a:t>Сенновский</a:t>
            </a:r>
            <a:r>
              <a:rPr lang="ru-RU" sz="1700" dirty="0"/>
              <a:t> И.Б. Технология модульного обучения в школе, М., Новая школа, 2001. </a:t>
            </a:r>
            <a:endParaRPr lang="ru-RU" sz="1700" dirty="0" smtClean="0"/>
          </a:p>
          <a:p>
            <a:r>
              <a:rPr lang="ru-RU" sz="1700" dirty="0" smtClean="0"/>
              <a:t>   Шамова Т.И. «Самостоятельно по индивидуализированной программе».-Народное образование,№29-1997.</a:t>
            </a:r>
            <a:endParaRPr lang="ru-RU" sz="1700" dirty="0"/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9680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348880"/>
            <a:ext cx="737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7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Концепция стандартов второго             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7200800" cy="381642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Компетентность</a:t>
            </a:r>
            <a:r>
              <a:rPr lang="ru-RU" sz="2000" dirty="0" smtClean="0"/>
              <a:t> – новое качество субъекта деятельности, проявляющееся в способности системного применения знаний, умений, ценностных установок и позволяющее успешно разрешать различные противоречия, проблемы в социальном профессиональном и личностном контексте.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Универсальные учебные действия</a:t>
            </a:r>
            <a:r>
              <a:rPr lang="ru-RU" sz="2000" dirty="0" smtClean="0"/>
              <a:t> – совокупность способов действия учащегося, обеспечивающих его способность к самостоятельному усвоению новых знаний и умений, включая организацию этого процесса.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43" y="35150"/>
            <a:ext cx="7239000" cy="13776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sz="3200" dirty="0" smtClean="0"/>
              <a:t>Задачи, стоящие перед учителем, Работающим  в условиях спортивного интерната</a:t>
            </a:r>
            <a:endParaRPr lang="ru-RU" sz="3200" dirty="0"/>
          </a:p>
        </p:txBody>
      </p:sp>
      <p:sp>
        <p:nvSpPr>
          <p:cNvPr id="7" name="Содержимое 2"/>
          <p:cNvSpPr txBox="1">
            <a:spLocks noGrp="1"/>
          </p:cNvSpPr>
          <p:nvPr>
            <p:ph idx="1"/>
          </p:nvPr>
        </p:nvSpPr>
        <p:spPr>
          <a:xfrm>
            <a:off x="323528" y="141277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None/>
              <a:tabLst/>
              <a:defRPr/>
            </a:pPr>
            <a:r>
              <a:rPr lang="ru-RU" sz="2400" b="1" i="1" dirty="0"/>
              <a:t> </a:t>
            </a:r>
            <a:r>
              <a:rPr lang="ru-RU" sz="2400" b="1" i="1" dirty="0" smtClean="0"/>
              <a:t> 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Обеспечить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непрерывность обучения для спортсменов, выезжающих на </a:t>
            </a:r>
            <a:r>
              <a:rPr lang="ru-RU" sz="2000" dirty="0" smtClean="0"/>
              <a:t>учебно-тренировочные сборы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None/>
              <a:tabLst/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</a:t>
            </a:r>
            <a:r>
              <a:rPr lang="ru-RU" sz="2000" b="1" i="1" dirty="0" smtClean="0"/>
              <a:t>Разработать</a:t>
            </a:r>
            <a:r>
              <a:rPr lang="ru-RU" sz="2000" dirty="0" smtClean="0"/>
              <a:t> материалы уроков с использованием приемов технологии, которая нацелена на   самообучение и самоконтроль.</a:t>
            </a:r>
          </a:p>
          <a:p>
            <a:pPr marL="109728" indent="0" algn="just">
              <a:spcBef>
                <a:spcPts val="300"/>
              </a:spcBef>
              <a:buClr>
                <a:schemeClr val="accent3"/>
              </a:buClr>
              <a:buNone/>
            </a:pPr>
            <a:r>
              <a:rPr lang="ru-RU" sz="2000" b="1" i="1" dirty="0" smtClean="0"/>
              <a:t>     Подготовить</a:t>
            </a:r>
            <a:r>
              <a:rPr lang="ru-RU" sz="2000" dirty="0" smtClean="0"/>
              <a:t> учащихся к работе  по индивидуальному  плану.</a:t>
            </a:r>
          </a:p>
          <a:p>
            <a:pPr marL="365760" indent="-256032" algn="just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ru-RU" sz="2000" dirty="0" smtClean="0"/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149941"/>
            <a:ext cx="3168352" cy="2376263"/>
          </a:xfrm>
          <a:prstGeom prst="rect">
            <a:avLst/>
          </a:prstGeom>
        </p:spPr>
      </p:pic>
      <p:pic>
        <p:nvPicPr>
          <p:cNvPr id="5" name="Содержимое 8" descr="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158080"/>
            <a:ext cx="3240360" cy="24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Цель создания рабочей тетради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609416"/>
            <a:ext cx="4402832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Рабочая тетрадь по органической химии помогает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сделать доступным качественное образование по курсу химии, реализовать новую модель организации образовательного процесса.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19955" r="50827" b="6513"/>
          <a:stretch/>
        </p:blipFill>
        <p:spPr bwMode="auto">
          <a:xfrm rot="223164">
            <a:off x="5257515" y="3050374"/>
            <a:ext cx="2583947" cy="32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Задачи, </a:t>
            </a:r>
            <a:r>
              <a:rPr lang="ru-RU" sz="3200" dirty="0" smtClean="0"/>
              <a:t>поставленные При </a:t>
            </a:r>
            <a:r>
              <a:rPr lang="ru-RU" sz="3200" dirty="0"/>
              <a:t>работе над </a:t>
            </a:r>
            <a:r>
              <a:rPr lang="ru-RU" sz="3200" dirty="0" smtClean="0"/>
              <a:t>пособием: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2000" dirty="0"/>
              <a:t>Отобрать и структурировать учебный </a:t>
            </a:r>
            <a:r>
              <a:rPr lang="ru-RU" sz="2000" dirty="0" smtClean="0"/>
              <a:t>материал по курсу органической химии. </a:t>
            </a:r>
            <a:endParaRPr lang="ru-RU" sz="2000" dirty="0"/>
          </a:p>
          <a:p>
            <a:r>
              <a:rPr lang="ru-RU" sz="2000" dirty="0"/>
              <a:t>2. Сопроводить все этапы обучения подробными комментариями, для того чтобы ученик мог работать максимально </a:t>
            </a:r>
            <a:r>
              <a:rPr lang="ru-RU" sz="2000" dirty="0" smtClean="0"/>
              <a:t>самостоятельно.</a:t>
            </a:r>
            <a:endParaRPr lang="ru-RU" sz="2000" dirty="0"/>
          </a:p>
          <a:p>
            <a:r>
              <a:rPr lang="ru-RU" sz="2000" dirty="0"/>
              <a:t>3. Включить в материалы уроков разнообразные формы работы, контроля, дифференцированные задания, справочные </a:t>
            </a:r>
            <a:r>
              <a:rPr lang="ru-RU" sz="2000" dirty="0" smtClean="0"/>
              <a:t>материалы.</a:t>
            </a:r>
            <a:endParaRPr lang="ru-RU" sz="2000" dirty="0"/>
          </a:p>
          <a:p>
            <a:r>
              <a:rPr lang="ru-RU" sz="2000" dirty="0"/>
              <a:t>4. Способствовать  формированию позитивного отношения к предметам естественно-научного цикла.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25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Исходные научные идеи, лежащие в основе модульной технологии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7344816" cy="43251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Модульное обучение базируется на </a:t>
            </a:r>
            <a:r>
              <a:rPr lang="ru-RU" sz="2000" b="1" i="1" dirty="0" err="1" smtClean="0"/>
              <a:t>деятельностном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принципе</a:t>
            </a:r>
            <a:r>
              <a:rPr lang="ru-RU" sz="2000" b="1" dirty="0" err="1" smtClean="0"/>
              <a:t>:</a:t>
            </a:r>
            <a:r>
              <a:rPr lang="ru-RU" sz="2000" dirty="0" err="1" smtClean="0"/>
              <a:t>учебное</a:t>
            </a:r>
            <a:r>
              <a:rPr lang="ru-RU" sz="2000" dirty="0" smtClean="0"/>
              <a:t> </a:t>
            </a:r>
            <a:r>
              <a:rPr lang="ru-RU" sz="2000" dirty="0" smtClean="0"/>
              <a:t>содержание осознанно усваивается, когда оно становится предметом активных действий обучающегося, причем не эпизодических, а системных.</a:t>
            </a:r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Разрабатывая задания, преподаватель опирается на состав учения, ориентирует школьников на цель учебной деятельности, мотивирует ее принятие, определяет систему ученического самоконтроля и самооценки, </a:t>
            </a:r>
            <a:r>
              <a:rPr lang="ru-RU" sz="2000" dirty="0" smtClean="0"/>
              <a:t>обеспечивая </a:t>
            </a:r>
            <a:r>
              <a:rPr lang="ru-RU" sz="2000" b="1" i="1" dirty="0" smtClean="0"/>
              <a:t>самоуправляемый </a:t>
            </a:r>
            <a:r>
              <a:rPr lang="ru-RU" sz="2000" b="1" i="1" dirty="0" smtClean="0"/>
              <a:t>рефлексивный образовательный процесс</a:t>
            </a:r>
            <a:r>
              <a:rPr lang="ru-RU" sz="20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Структурные элементы модуля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Мотивация.</a:t>
            </a:r>
            <a:r>
              <a:rPr lang="ru-RU" sz="2000" dirty="0"/>
              <a:t> Учебный элемент 1. Входной контроль. Опора на имеющиеся знания,   проверка предыдущих тем.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Восприятие</a:t>
            </a:r>
            <a:r>
              <a:rPr lang="ru-RU" sz="2000" b="1" dirty="0"/>
              <a:t>. </a:t>
            </a:r>
            <a:r>
              <a:rPr lang="ru-RU" sz="2000" dirty="0"/>
              <a:t>Учебные элементы, которые посвящены изучению нового материала.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Осмысление</a:t>
            </a:r>
            <a:r>
              <a:rPr lang="ru-RU" sz="2000" b="1" dirty="0"/>
              <a:t>.</a:t>
            </a:r>
            <a:r>
              <a:rPr lang="ru-RU" sz="2000" dirty="0"/>
              <a:t> Задания на усвоение материалов новой темы.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Рефлексия</a:t>
            </a:r>
            <a:r>
              <a:rPr lang="ru-RU" sz="2000" b="1" dirty="0"/>
              <a:t>.</a:t>
            </a:r>
            <a:r>
              <a:rPr lang="ru-RU" sz="2000" dirty="0"/>
              <a:t> Обобщение, </a:t>
            </a:r>
            <a:r>
              <a:rPr lang="ru-RU" sz="2000" dirty="0" err="1" smtClean="0"/>
              <a:t>самооценивание</a:t>
            </a:r>
            <a:r>
              <a:rPr lang="ru-RU" sz="2000" dirty="0" smtClean="0"/>
              <a:t>, оценивание.</a:t>
            </a:r>
          </a:p>
          <a:p>
            <a:r>
              <a:rPr lang="ru-RU" sz="2000" dirty="0"/>
              <a:t>Структуру модуля определяет общая интегрированная цель, а структуру учебного элемента – </a:t>
            </a:r>
            <a:r>
              <a:rPr lang="ru-RU" sz="2000" b="1" dirty="0"/>
              <a:t>постановка частной цели. </a:t>
            </a:r>
            <a:endParaRPr lang="ru-RU" sz="2000" b="1" dirty="0" smtClean="0"/>
          </a:p>
          <a:p>
            <a:r>
              <a:rPr lang="ru-RU" sz="2000" dirty="0"/>
              <a:t>С</a:t>
            </a:r>
            <a:r>
              <a:rPr lang="ru-RU" sz="2000" dirty="0" smtClean="0"/>
              <a:t>одержание </a:t>
            </a:r>
            <a:r>
              <a:rPr lang="ru-RU" sz="2000" dirty="0"/>
              <a:t>урока построено </a:t>
            </a:r>
            <a:r>
              <a:rPr lang="ru-RU" sz="2000" b="1" dirty="0"/>
              <a:t>на взаимодействии</a:t>
            </a:r>
            <a:r>
              <a:rPr lang="ru-RU" sz="2000" dirty="0"/>
              <a:t> учителя и ученика, а весь процесс учебной деятельности обеспечивается разнообразными формами </a:t>
            </a:r>
            <a:r>
              <a:rPr lang="ru-RU" sz="2000" b="1" dirty="0"/>
              <a:t>самостоятельной работы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42048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1 учебный элемент - повторение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17823" r="30561" b="8701"/>
          <a:stretch/>
        </p:blipFill>
        <p:spPr bwMode="auto">
          <a:xfrm>
            <a:off x="149897" y="1628800"/>
            <a:ext cx="4833257" cy="503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772816"/>
            <a:ext cx="266429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Интегрированная цель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442592"/>
            <a:ext cx="165618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Частная цель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01006" y="3140968"/>
            <a:ext cx="266429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Задание на повторение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25143" y="2442592"/>
            <a:ext cx="165618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Частная цель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83968" y="3140968"/>
            <a:ext cx="266429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Задание на повторение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09727" y="3803787"/>
            <a:ext cx="266429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Дополнительное задание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822912" y="2700163"/>
            <a:ext cx="504056" cy="467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760741" y="1918719"/>
            <a:ext cx="504056" cy="467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822912" y="3286871"/>
            <a:ext cx="504056" cy="467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805772" y="3928906"/>
            <a:ext cx="504056" cy="467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Изучение нового материала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20954" r="26224" b="7141"/>
          <a:stretch/>
        </p:blipFill>
        <p:spPr bwMode="auto">
          <a:xfrm>
            <a:off x="251520" y="1628800"/>
            <a:ext cx="5207682" cy="49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2492896"/>
            <a:ext cx="194421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Работа со схемой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3263439"/>
            <a:ext cx="194421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Ссылка на работу со справочными материалами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06103" y="4941168"/>
            <a:ext cx="194421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Комментарии учителя</a:t>
            </a:r>
            <a:endParaRPr lang="ru-RU" sz="1600" dirty="0"/>
          </a:p>
        </p:txBody>
      </p: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flipH="1">
            <a:off x="5459202" y="2662173"/>
            <a:ext cx="55295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55976" y="3691675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1"/>
          </p:cNvCxnSpPr>
          <p:nvPr/>
        </p:nvCxnSpPr>
        <p:spPr>
          <a:xfrm flipH="1" flipV="1">
            <a:off x="5220072" y="4293096"/>
            <a:ext cx="786031" cy="9404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076055" y="5283204"/>
            <a:ext cx="930047" cy="10757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988</TotalTime>
  <Words>668</Words>
  <Application>Microsoft Office PowerPoint</Application>
  <PresentationFormat>Экран (4:3)</PresentationFormat>
  <Paragraphs>98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Работа на конкурс «Петербургская школа 2020» «Пособие для учащихся «Рабочая тетрадь  по органической химии  для 10 класса» </vt:lpstr>
      <vt:lpstr>Концепция стандартов второго              поколения</vt:lpstr>
      <vt:lpstr>  Задачи, стоящие перед учителем, Работающим  в условиях спортивного интерната</vt:lpstr>
      <vt:lpstr> Цель создания рабочей тетради</vt:lpstr>
      <vt:lpstr>Задачи, поставленные При работе над пособием:</vt:lpstr>
      <vt:lpstr>Исходные научные идеи, лежащие в основе модульной технологии</vt:lpstr>
      <vt:lpstr>Структурные элементы модуля</vt:lpstr>
      <vt:lpstr>1 учебный элемент - повторение</vt:lpstr>
      <vt:lpstr>Изучение нового материала</vt:lpstr>
      <vt:lpstr>Изучение нового материала</vt:lpstr>
      <vt:lpstr>Обобщение сведений</vt:lpstr>
      <vt:lpstr> Содержание рабочей тетради :</vt:lpstr>
      <vt:lpstr>Отличия данного пособия от аналогов</vt:lpstr>
      <vt:lpstr>Фрагмент главной страницы дистанционного курса  «Химия-10»</vt:lpstr>
      <vt:lpstr>  Технология внедрения инновационного продукта  </vt:lpstr>
      <vt:lpstr>Описание эффектов, достигаемых при использовании продукта</vt:lpstr>
      <vt:lpstr>     литература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Модульные технологии в обучении химии</dc:title>
  <dc:creator>1</dc:creator>
  <cp:lastModifiedBy>1</cp:lastModifiedBy>
  <cp:revision>116</cp:revision>
  <dcterms:created xsi:type="dcterms:W3CDTF">2010-02-12T16:55:55Z</dcterms:created>
  <dcterms:modified xsi:type="dcterms:W3CDTF">2012-09-03T15:50:48Z</dcterms:modified>
</cp:coreProperties>
</file>